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3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42328C3-568C-4180-A191-CDFEF12A108D}"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120278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2328C3-568C-4180-A191-CDFEF12A108D}"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340849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2328C3-568C-4180-A191-CDFEF12A108D}"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283577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2328C3-568C-4180-A191-CDFEF12A108D}"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295521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2328C3-568C-4180-A191-CDFEF12A108D}"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201700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42328C3-568C-4180-A191-CDFEF12A108D}"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43085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42328C3-568C-4180-A191-CDFEF12A108D}" type="datetimeFigureOut">
              <a:rPr lang="en-IN" smtClean="0"/>
              <a:t>20-05-2023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138434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42328C3-568C-4180-A191-CDFEF12A108D}" type="datetimeFigureOut">
              <a:rPr lang="en-IN" smtClean="0"/>
              <a:t>20-05-2023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320223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2328C3-568C-4180-A191-CDFEF12A108D}" type="datetimeFigureOut">
              <a:rPr lang="en-IN" smtClean="0"/>
              <a:t>20-05-2023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144472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2328C3-568C-4180-A191-CDFEF12A108D}"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387652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2328C3-568C-4180-A191-CDFEF12A108D}"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DCF17-819F-4034-8767-9B031C38D90C}" type="slidenum">
              <a:rPr lang="en-IN" smtClean="0"/>
              <a:t>‹#›</a:t>
            </a:fld>
            <a:endParaRPr lang="en-IN"/>
          </a:p>
        </p:txBody>
      </p:sp>
    </p:spTree>
    <p:extLst>
      <p:ext uri="{BB962C8B-B14F-4D97-AF65-F5344CB8AC3E}">
        <p14:creationId xmlns:p14="http://schemas.microsoft.com/office/powerpoint/2010/main" val="254090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328C3-568C-4180-A191-CDFEF12A108D}" type="datetimeFigureOut">
              <a:rPr lang="en-IN" smtClean="0"/>
              <a:t>20-05-2023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DCF17-819F-4034-8767-9B031C38D90C}" type="slidenum">
              <a:rPr lang="en-IN" smtClean="0"/>
              <a:t>‹#›</a:t>
            </a:fld>
            <a:endParaRPr lang="en-IN"/>
          </a:p>
        </p:txBody>
      </p:sp>
    </p:spTree>
    <p:extLst>
      <p:ext uri="{BB962C8B-B14F-4D97-AF65-F5344CB8AC3E}">
        <p14:creationId xmlns:p14="http://schemas.microsoft.com/office/powerpoint/2010/main" val="108206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rot="10800000" flipV="1">
            <a:off x="-890781" y="1557495"/>
            <a:ext cx="5258098" cy="1637882"/>
          </a:xfrm>
          <a:noFill/>
        </p:spPr>
        <p:txBody>
          <a:bodyPr>
            <a:normAutofit/>
          </a:bodyPr>
          <a:lstStyle/>
          <a:p>
            <a:r>
              <a:rPr lang="en-US" sz="8000" dirty="0" smtClean="0">
                <a:solidFill>
                  <a:schemeClr val="bg1"/>
                </a:solidFill>
                <a:latin typeface="Colonna MT" panose="04020805060202030203" pitchFamily="82" charset="0"/>
              </a:rPr>
              <a:t>WORLD</a:t>
            </a:r>
          </a:p>
        </p:txBody>
      </p:sp>
      <p:grpSp>
        <p:nvGrpSpPr>
          <p:cNvPr id="54" name="Group 53"/>
          <p:cNvGrpSpPr/>
          <p:nvPr/>
        </p:nvGrpSpPr>
        <p:grpSpPr>
          <a:xfrm>
            <a:off x="4843305" y="265545"/>
            <a:ext cx="8302339" cy="6592455"/>
            <a:chOff x="5941289" y="265546"/>
            <a:chExt cx="7236447" cy="6592455"/>
          </a:xfrm>
          <a:blipFill dpi="0" rotWithShape="1">
            <a:blip r:embed="rId2">
              <a:alphaModFix amt="86000"/>
            </a:blip>
            <a:srcRect/>
            <a:stretch>
              <a:fillRect/>
            </a:stretch>
          </a:blipFill>
        </p:grpSpPr>
        <p:sp>
          <p:nvSpPr>
            <p:cNvPr id="5" name="Parallelogram 4"/>
            <p:cNvSpPr/>
            <p:nvPr/>
          </p:nvSpPr>
          <p:spPr>
            <a:xfrm>
              <a:off x="5982854" y="5407898"/>
              <a:ext cx="1645854" cy="1450100"/>
            </a:xfrm>
            <a:prstGeom prst="parallelogram">
              <a:avLst>
                <a:gd name="adj" fmla="val 26511"/>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a:off x="7419907" y="5433294"/>
              <a:ext cx="1580516" cy="1424707"/>
            </a:xfrm>
            <a:prstGeom prst="parallelogram">
              <a:avLst>
                <a:gd name="adj" fmla="val 23589"/>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p:cNvSpPr/>
            <p:nvPr/>
          </p:nvSpPr>
          <p:spPr>
            <a:xfrm>
              <a:off x="8799283" y="5433291"/>
              <a:ext cx="1599947" cy="1424710"/>
            </a:xfrm>
            <a:prstGeom prst="parallelogram">
              <a:avLst>
                <a:gd name="adj" fmla="val 22698"/>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a:off x="11478491" y="5474882"/>
              <a:ext cx="1394691" cy="1383117"/>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a:off x="10170998" y="5454085"/>
              <a:ext cx="1531609" cy="1403914"/>
            </a:xfrm>
            <a:prstGeom prst="parallelogram">
              <a:avLst>
                <a:gd name="adj" fmla="val 22734"/>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p:cNvGrpSpPr/>
            <p:nvPr/>
          </p:nvGrpSpPr>
          <p:grpSpPr>
            <a:xfrm>
              <a:off x="5941290" y="3680680"/>
              <a:ext cx="7197569" cy="1727218"/>
              <a:chOff x="5941290" y="3680680"/>
              <a:chExt cx="7197569" cy="1727218"/>
            </a:xfrm>
            <a:grpFill/>
          </p:grpSpPr>
          <p:sp>
            <p:nvSpPr>
              <p:cNvPr id="10" name="Parallelogram 9"/>
              <p:cNvSpPr/>
              <p:nvPr/>
            </p:nvSpPr>
            <p:spPr>
              <a:xfrm flipH="1">
                <a:off x="11436925" y="3680680"/>
                <a:ext cx="1701934" cy="1727218"/>
              </a:xfrm>
              <a:prstGeom prst="parallelogram">
                <a:avLst>
                  <a:gd name="adj" fmla="val 2325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flipH="1">
                <a:off x="5941290" y="3680681"/>
                <a:ext cx="5761317" cy="1706424"/>
                <a:chOff x="6936375" y="5408292"/>
                <a:chExt cx="5761316" cy="1449709"/>
              </a:xfrm>
              <a:grpFill/>
            </p:grpSpPr>
            <p:sp>
              <p:nvSpPr>
                <p:cNvPr id="11" name="Parallelogram 10"/>
                <p:cNvSpPr/>
                <p:nvPr/>
              </p:nvSpPr>
              <p:spPr>
                <a:xfrm>
                  <a:off x="6936375" y="5408292"/>
                  <a:ext cx="1577246" cy="1449706"/>
                </a:xfrm>
                <a:prstGeom prst="parallelogram">
                  <a:avLst>
                    <a:gd name="adj" fmla="val 2264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Parallelogram 11"/>
                <p:cNvSpPr/>
                <p:nvPr/>
              </p:nvSpPr>
              <p:spPr>
                <a:xfrm>
                  <a:off x="8220894" y="5408294"/>
                  <a:ext cx="1698769" cy="1449704"/>
                </a:xfrm>
                <a:prstGeom prst="parallelogram">
                  <a:avLst>
                    <a:gd name="adj" fmla="val 23822"/>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p:cNvSpPr/>
                <p:nvPr/>
              </p:nvSpPr>
              <p:spPr>
                <a:xfrm>
                  <a:off x="9615582" y="5408296"/>
                  <a:ext cx="1687422" cy="1449705"/>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11010273" y="5408296"/>
                  <a:ext cx="1687418" cy="1449705"/>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 name="Group 39"/>
            <p:cNvGrpSpPr/>
            <p:nvPr/>
          </p:nvGrpSpPr>
          <p:grpSpPr>
            <a:xfrm flipH="1">
              <a:off x="5941289" y="1856509"/>
              <a:ext cx="7236447" cy="1824182"/>
              <a:chOff x="5636734" y="3821546"/>
              <a:chExt cx="7236447" cy="1565563"/>
            </a:xfrm>
            <a:grpFill/>
          </p:grpSpPr>
          <p:sp>
            <p:nvSpPr>
              <p:cNvPr id="41" name="Parallelogram 40"/>
              <p:cNvSpPr/>
              <p:nvPr/>
            </p:nvSpPr>
            <p:spPr>
              <a:xfrm flipH="1">
                <a:off x="11157946" y="3821546"/>
                <a:ext cx="1715235" cy="1565563"/>
              </a:xfrm>
              <a:prstGeom prst="parallelogram">
                <a:avLst>
                  <a:gd name="adj" fmla="val 25001"/>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flipH="1">
                <a:off x="5636734" y="3821547"/>
                <a:ext cx="5841758" cy="1565561"/>
                <a:chOff x="7160490" y="5527963"/>
                <a:chExt cx="5841757" cy="1330037"/>
              </a:xfrm>
              <a:grpFill/>
            </p:grpSpPr>
            <p:sp>
              <p:nvSpPr>
                <p:cNvPr id="43" name="Parallelogram 42"/>
                <p:cNvSpPr/>
                <p:nvPr/>
              </p:nvSpPr>
              <p:spPr>
                <a:xfrm>
                  <a:off x="7160490" y="5527963"/>
                  <a:ext cx="1715238" cy="1330037"/>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Parallelogram 43"/>
                <p:cNvSpPr/>
                <p:nvPr/>
              </p:nvSpPr>
              <p:spPr>
                <a:xfrm>
                  <a:off x="8555181" y="5527963"/>
                  <a:ext cx="1713197" cy="1330037"/>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Parallelogram 44"/>
                <p:cNvSpPr/>
                <p:nvPr/>
              </p:nvSpPr>
              <p:spPr>
                <a:xfrm>
                  <a:off x="9949872" y="5527963"/>
                  <a:ext cx="1648665" cy="1330037"/>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Parallelogram 45"/>
                <p:cNvSpPr/>
                <p:nvPr/>
              </p:nvSpPr>
              <p:spPr>
                <a:xfrm>
                  <a:off x="11261436" y="5527963"/>
                  <a:ext cx="1740811" cy="1330037"/>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7" name="Group 46"/>
            <p:cNvGrpSpPr/>
            <p:nvPr/>
          </p:nvGrpSpPr>
          <p:grpSpPr>
            <a:xfrm>
              <a:off x="5982853" y="265546"/>
              <a:ext cx="6931893" cy="1455365"/>
              <a:chOff x="5982855" y="3798782"/>
              <a:chExt cx="6931893" cy="1594084"/>
            </a:xfrm>
            <a:grpFill/>
          </p:grpSpPr>
          <p:sp>
            <p:nvSpPr>
              <p:cNvPr id="48" name="Parallelogram 47"/>
              <p:cNvSpPr/>
              <p:nvPr/>
            </p:nvSpPr>
            <p:spPr>
              <a:xfrm flipH="1">
                <a:off x="11478492" y="3821543"/>
                <a:ext cx="1436256" cy="1565563"/>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flipH="1">
                <a:off x="5982855" y="3798782"/>
                <a:ext cx="5719754" cy="1594084"/>
                <a:chOff x="6936373" y="5508623"/>
                <a:chExt cx="5719753" cy="1354269"/>
              </a:xfrm>
              <a:grpFill/>
            </p:grpSpPr>
            <p:sp>
              <p:nvSpPr>
                <p:cNvPr id="50" name="Parallelogram 49"/>
                <p:cNvSpPr/>
                <p:nvPr/>
              </p:nvSpPr>
              <p:spPr>
                <a:xfrm>
                  <a:off x="6936373" y="5527960"/>
                  <a:ext cx="1507209" cy="1334932"/>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Parallelogram 50"/>
                <p:cNvSpPr/>
                <p:nvPr/>
              </p:nvSpPr>
              <p:spPr>
                <a:xfrm>
                  <a:off x="8195114" y="5527960"/>
                  <a:ext cx="1644583" cy="1330038"/>
                </a:xfrm>
                <a:prstGeom prst="parallelogram">
                  <a:avLst>
                    <a:gd name="adj" fmla="val 24287"/>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Parallelogram 51"/>
                <p:cNvSpPr/>
                <p:nvPr/>
              </p:nvSpPr>
              <p:spPr>
                <a:xfrm>
                  <a:off x="9587765" y="5508623"/>
                  <a:ext cx="1631307" cy="1349375"/>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Parallelogram 52"/>
                <p:cNvSpPr/>
                <p:nvPr/>
              </p:nvSpPr>
              <p:spPr>
                <a:xfrm>
                  <a:off x="10982458" y="5508628"/>
                  <a:ext cx="1673668" cy="1349375"/>
                </a:xfrm>
                <a:prstGeom prst="parallelogram">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55" name="TextBox 54"/>
          <p:cNvSpPr txBox="1"/>
          <p:nvPr/>
        </p:nvSpPr>
        <p:spPr>
          <a:xfrm>
            <a:off x="394631" y="2524169"/>
            <a:ext cx="5205046" cy="1015663"/>
          </a:xfrm>
          <a:prstGeom prst="rect">
            <a:avLst/>
          </a:prstGeom>
          <a:noFill/>
        </p:spPr>
        <p:txBody>
          <a:bodyPr wrap="square" rtlCol="0">
            <a:spAutoFit/>
          </a:bodyPr>
          <a:lstStyle/>
          <a:p>
            <a:r>
              <a:rPr lang="en-US" sz="6000" dirty="0" smtClean="0">
                <a:solidFill>
                  <a:schemeClr val="bg1"/>
                </a:solidFill>
                <a:latin typeface="Colonna MT" panose="04020805060202030203" pitchFamily="82" charset="0"/>
              </a:rPr>
              <a:t>POPULATION</a:t>
            </a:r>
            <a:endParaRPr lang="en-IN" sz="6000" dirty="0">
              <a:solidFill>
                <a:schemeClr val="bg1"/>
              </a:solidFill>
              <a:latin typeface="Colonna MT" panose="04020805060202030203" pitchFamily="82" charset="0"/>
            </a:endParaRPr>
          </a:p>
        </p:txBody>
      </p:sp>
      <p:sp>
        <p:nvSpPr>
          <p:cNvPr id="57" name="TextBox 56"/>
          <p:cNvSpPr txBox="1"/>
          <p:nvPr/>
        </p:nvSpPr>
        <p:spPr>
          <a:xfrm>
            <a:off x="2033617" y="6456216"/>
            <a:ext cx="3777672" cy="523220"/>
          </a:xfrm>
          <a:prstGeom prst="rect">
            <a:avLst/>
          </a:prstGeom>
          <a:noFill/>
        </p:spPr>
        <p:txBody>
          <a:bodyPr wrap="square" rtlCol="0">
            <a:spAutoFit/>
          </a:bodyPr>
          <a:lstStyle/>
          <a:p>
            <a:r>
              <a:rPr lang="en-US" sz="2800" dirty="0" smtClean="0">
                <a:solidFill>
                  <a:schemeClr val="bg1"/>
                </a:solidFill>
                <a:latin typeface="Colonna MT" panose="04020805060202030203" pitchFamily="82" charset="0"/>
              </a:rPr>
              <a:t>Muhammed Nasim</a:t>
            </a:r>
            <a:endParaRPr lang="en-IN" sz="2800" dirty="0">
              <a:solidFill>
                <a:schemeClr val="bg1"/>
              </a:solidFill>
              <a:latin typeface="Colonna MT" panose="04020805060202030203" pitchFamily="82" charset="0"/>
            </a:endParaRPr>
          </a:p>
        </p:txBody>
      </p:sp>
    </p:spTree>
    <p:extLst>
      <p:ext uri="{BB962C8B-B14F-4D97-AF65-F5344CB8AC3E}">
        <p14:creationId xmlns:p14="http://schemas.microsoft.com/office/powerpoint/2010/main" val="239970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checkerboard(across)">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8</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which country has lowest density per kilometer</a:t>
            </a:r>
          </a:p>
          <a:p>
            <a:r>
              <a:rPr lang="en-US" dirty="0" smtClean="0">
                <a:solidFill>
                  <a:schemeClr val="bg1"/>
                </a:solidFill>
              </a:rPr>
              <a:t>select country,`Density (per kmÂ²)`from population where `Density (per kmÂ²)` = (select(min(`Density (per kmÂ²)`))from population);</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566" t="43385" r="35131" b="40778"/>
          <a:stretch/>
        </p:blipFill>
        <p:spPr>
          <a:xfrm>
            <a:off x="838200" y="3118585"/>
            <a:ext cx="7870747" cy="1482290"/>
          </a:xfrm>
          <a:prstGeom prst="rect">
            <a:avLst/>
          </a:prstGeom>
        </p:spPr>
      </p:pic>
    </p:spTree>
    <p:extLst>
      <p:ext uri="{BB962C8B-B14F-4D97-AF65-F5344CB8AC3E}">
        <p14:creationId xmlns:p14="http://schemas.microsoft.com/office/powerpoint/2010/main" val="2664695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a:t>
            </a:r>
            <a:r>
              <a:rPr lang="en-US" sz="5400" dirty="0" smtClean="0">
                <a:solidFill>
                  <a:schemeClr val="bg1"/>
                </a:solidFill>
                <a:latin typeface="Colonna MT" panose="04020805060202030203" pitchFamily="82" charset="0"/>
              </a:rPr>
              <a:t>9</a:t>
            </a:r>
            <a:endParaRPr lang="en-IN" sz="54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which country has highest growth rate</a:t>
            </a:r>
          </a:p>
          <a:p>
            <a:pPr marL="0" indent="0">
              <a:buNone/>
            </a:pPr>
            <a:r>
              <a:rPr lang="en-US" dirty="0" smtClean="0">
                <a:solidFill>
                  <a:schemeClr val="bg1"/>
                </a:solidFill>
              </a:rPr>
              <a:t>   select country ,`Growth Rate` as highest_growth from population where `Growth Rate`= (select(max(`Growth Rate`)) from population);</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182" t="44572" r="27464" b="43009"/>
          <a:stretch/>
        </p:blipFill>
        <p:spPr>
          <a:xfrm>
            <a:off x="838200" y="3210591"/>
            <a:ext cx="9277952" cy="1192414"/>
          </a:xfrm>
          <a:prstGeom prst="rect">
            <a:avLst/>
          </a:prstGeom>
        </p:spPr>
      </p:pic>
    </p:spTree>
    <p:extLst>
      <p:ext uri="{BB962C8B-B14F-4D97-AF65-F5344CB8AC3E}">
        <p14:creationId xmlns:p14="http://schemas.microsoft.com/office/powerpoint/2010/main" val="3825639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10</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pPr algn="just"/>
            <a:r>
              <a:rPr lang="en-US" dirty="0" smtClean="0">
                <a:solidFill>
                  <a:schemeClr val="bg1"/>
                </a:solidFill>
              </a:rPr>
              <a:t>country with least growth rate</a:t>
            </a:r>
          </a:p>
          <a:p>
            <a:pPr marL="0" indent="0" algn="just">
              <a:buNone/>
            </a:pPr>
            <a:r>
              <a:rPr lang="en-US" dirty="0" smtClean="0">
                <a:solidFill>
                  <a:schemeClr val="bg1"/>
                </a:solidFill>
              </a:rPr>
              <a:t>select country,`Growth Rate` as lowest_growth from population where `Growth Rate` = (select(min(`Growth Rate`)) from population);</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521" t="43891" r="21053" b="36715"/>
          <a:stretch/>
        </p:blipFill>
        <p:spPr>
          <a:xfrm>
            <a:off x="838200" y="3266496"/>
            <a:ext cx="9085446" cy="1642388"/>
          </a:xfrm>
          <a:prstGeom prst="rect">
            <a:avLst/>
          </a:prstGeom>
        </p:spPr>
      </p:pic>
    </p:spTree>
    <p:extLst>
      <p:ext uri="{BB962C8B-B14F-4D97-AF65-F5344CB8AC3E}">
        <p14:creationId xmlns:p14="http://schemas.microsoft.com/office/powerpoint/2010/main" val="1338207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11</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70000" lnSpcReduction="20000"/>
          </a:bodyPr>
          <a:lstStyle/>
          <a:p>
            <a:pPr algn="just"/>
            <a:r>
              <a:rPr lang="en-US" dirty="0" smtClean="0">
                <a:solidFill>
                  <a:schemeClr val="bg1"/>
                </a:solidFill>
              </a:rPr>
              <a:t>which country has highest world population percentage</a:t>
            </a:r>
          </a:p>
          <a:p>
            <a:pPr marL="0" indent="0" algn="just">
              <a:buNone/>
            </a:pPr>
            <a:r>
              <a:rPr lang="en-US" dirty="0">
                <a:solidFill>
                  <a:schemeClr val="bg1"/>
                </a:solidFill>
              </a:rPr>
              <a:t> </a:t>
            </a:r>
            <a:r>
              <a:rPr lang="en-US" dirty="0" smtClean="0">
                <a:solidFill>
                  <a:schemeClr val="bg1"/>
                </a:solidFill>
              </a:rPr>
              <a:t>   select </a:t>
            </a:r>
            <a:r>
              <a:rPr lang="en-US" dirty="0" err="1" smtClean="0">
                <a:solidFill>
                  <a:schemeClr val="bg1"/>
                </a:solidFill>
              </a:rPr>
              <a:t>country,`World</a:t>
            </a:r>
            <a:r>
              <a:rPr lang="en-US" dirty="0" smtClean="0">
                <a:solidFill>
                  <a:schemeClr val="bg1"/>
                </a:solidFill>
              </a:rPr>
              <a:t> Population Percentage` as </a:t>
            </a:r>
            <a:r>
              <a:rPr lang="en-US" dirty="0" err="1" smtClean="0">
                <a:solidFill>
                  <a:schemeClr val="bg1"/>
                </a:solidFill>
              </a:rPr>
              <a:t>highest_population</a:t>
            </a:r>
            <a:r>
              <a:rPr lang="en-US" dirty="0" smtClean="0">
                <a:solidFill>
                  <a:schemeClr val="bg1"/>
                </a:solidFill>
              </a:rPr>
              <a:t> from population where `World Population Percentage`= (select(max(`World Population Percentage`))from population);</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469" t="43722" r="38182" b="43179"/>
          <a:stretch/>
        </p:blipFill>
        <p:spPr>
          <a:xfrm>
            <a:off x="838199" y="3147461"/>
            <a:ext cx="8344301" cy="1418348"/>
          </a:xfrm>
          <a:prstGeom prst="rect">
            <a:avLst/>
          </a:prstGeom>
        </p:spPr>
      </p:pic>
    </p:spTree>
    <p:extLst>
      <p:ext uri="{BB962C8B-B14F-4D97-AF65-F5344CB8AC3E}">
        <p14:creationId xmlns:p14="http://schemas.microsoft.com/office/powerpoint/2010/main" val="2840305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12</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77500" lnSpcReduction="20000"/>
          </a:bodyPr>
          <a:lstStyle/>
          <a:p>
            <a:pPr algn="just"/>
            <a:r>
              <a:rPr lang="en-US" dirty="0" smtClean="0">
                <a:solidFill>
                  <a:schemeClr val="bg1"/>
                </a:solidFill>
              </a:rPr>
              <a:t>which country has highest population in 1970                       </a:t>
            </a:r>
          </a:p>
          <a:p>
            <a:pPr marL="0" indent="0" algn="just">
              <a:buNone/>
            </a:pPr>
            <a:r>
              <a:rPr lang="en-US" dirty="0">
                <a:solidFill>
                  <a:schemeClr val="bg1"/>
                </a:solidFill>
              </a:rPr>
              <a:t> </a:t>
            </a:r>
            <a:r>
              <a:rPr lang="en-US" dirty="0" smtClean="0">
                <a:solidFill>
                  <a:schemeClr val="bg1"/>
                </a:solidFill>
              </a:rPr>
              <a:t>   select country,`1970 Population` as highest_population1970 from </a:t>
            </a:r>
            <a:r>
              <a:rPr lang="en-US" dirty="0" err="1" smtClean="0">
                <a:solidFill>
                  <a:schemeClr val="bg1"/>
                </a:solidFill>
              </a:rPr>
              <a:t>populationwhere</a:t>
            </a:r>
            <a:r>
              <a:rPr lang="en-US" dirty="0" smtClean="0">
                <a:solidFill>
                  <a:schemeClr val="bg1"/>
                </a:solidFill>
              </a:rPr>
              <a:t> `1970 Population`= (select(max(`1970 Population`)) from population);</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330" t="43551" r="17225" b="38756"/>
          <a:stretch/>
        </p:blipFill>
        <p:spPr>
          <a:xfrm>
            <a:off x="838200" y="3137835"/>
            <a:ext cx="9020064" cy="1414914"/>
          </a:xfrm>
          <a:prstGeom prst="rect">
            <a:avLst/>
          </a:prstGeom>
        </p:spPr>
      </p:pic>
    </p:spTree>
    <p:extLst>
      <p:ext uri="{BB962C8B-B14F-4D97-AF65-F5344CB8AC3E}">
        <p14:creationId xmlns:p14="http://schemas.microsoft.com/office/powerpoint/2010/main" val="3365616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13</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581718"/>
          </a:xfrm>
          <a:solidFill>
            <a:schemeClr val="bg2">
              <a:lumMod val="25000"/>
            </a:schemeClr>
          </a:solidFill>
        </p:spPr>
        <p:txBody>
          <a:bodyPr>
            <a:normAutofit/>
          </a:bodyPr>
          <a:lstStyle/>
          <a:p>
            <a:pPr algn="just"/>
            <a:r>
              <a:rPr lang="en-US" dirty="0" smtClean="0">
                <a:solidFill>
                  <a:schemeClr val="bg1"/>
                </a:solidFill>
              </a:rPr>
              <a:t> sum of population of </a:t>
            </a:r>
            <a:r>
              <a:rPr lang="en-US" dirty="0" err="1" smtClean="0">
                <a:solidFill>
                  <a:schemeClr val="bg1"/>
                </a:solidFill>
              </a:rPr>
              <a:t>asia</a:t>
            </a:r>
            <a:r>
              <a:rPr lang="en-US" dirty="0" smtClean="0">
                <a:solidFill>
                  <a:schemeClr val="bg1"/>
                </a:solidFill>
              </a:rPr>
              <a:t> continent in 2022</a:t>
            </a:r>
          </a:p>
          <a:p>
            <a:pPr marL="0" indent="0" algn="just">
              <a:buNone/>
            </a:pPr>
            <a:r>
              <a:rPr lang="en-US" dirty="0">
                <a:solidFill>
                  <a:schemeClr val="bg1"/>
                </a:solidFill>
              </a:rPr>
              <a:t> </a:t>
            </a:r>
            <a:r>
              <a:rPr lang="en-US" dirty="0" smtClean="0">
                <a:solidFill>
                  <a:schemeClr val="bg1"/>
                </a:solidFill>
              </a:rPr>
              <a:t>   select sum(`2022 Population`) as </a:t>
            </a:r>
            <a:r>
              <a:rPr lang="en-US" dirty="0" err="1" smtClean="0">
                <a:solidFill>
                  <a:schemeClr val="bg1"/>
                </a:solidFill>
              </a:rPr>
              <a:t>asia_sum_population</a:t>
            </a:r>
            <a:r>
              <a:rPr lang="en-US" dirty="0" smtClean="0">
                <a:solidFill>
                  <a:schemeClr val="bg1"/>
                </a:solidFill>
              </a:rPr>
              <a:t> 2022 from  population where continent = '</a:t>
            </a:r>
            <a:r>
              <a:rPr lang="en-US" dirty="0" err="1" smtClean="0">
                <a:solidFill>
                  <a:schemeClr val="bg1"/>
                </a:solidFill>
              </a:rPr>
              <a:t>asia</a:t>
            </a:r>
            <a:r>
              <a:rPr lang="en-US" dirty="0" smtClean="0">
                <a:solidFill>
                  <a:schemeClr val="bg1"/>
                </a:solidFill>
              </a:rPr>
              <a:t>’ ;</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799" t="43552" r="17033" b="42498"/>
          <a:stretch/>
        </p:blipFill>
        <p:spPr>
          <a:xfrm>
            <a:off x="833387" y="3717035"/>
            <a:ext cx="9418532" cy="1134097"/>
          </a:xfrm>
          <a:prstGeom prst="rect">
            <a:avLst/>
          </a:prstGeom>
        </p:spPr>
      </p:pic>
    </p:spTree>
    <p:extLst>
      <p:ext uri="{BB962C8B-B14F-4D97-AF65-F5344CB8AC3E}">
        <p14:creationId xmlns:p14="http://schemas.microsoft.com/office/powerpoint/2010/main" val="1321548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14</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581718"/>
          </a:xfrm>
          <a:solidFill>
            <a:schemeClr val="bg2">
              <a:lumMod val="25000"/>
            </a:schemeClr>
          </a:solidFill>
        </p:spPr>
        <p:txBody>
          <a:bodyPr>
            <a:normAutofit/>
          </a:bodyPr>
          <a:lstStyle/>
          <a:p>
            <a:pPr algn="just"/>
            <a:r>
              <a:rPr lang="en-US" dirty="0" err="1" smtClean="0">
                <a:solidFill>
                  <a:schemeClr val="bg1"/>
                </a:solidFill>
              </a:rPr>
              <a:t>Toral</a:t>
            </a:r>
            <a:r>
              <a:rPr lang="en-US" dirty="0" smtClean="0">
                <a:solidFill>
                  <a:schemeClr val="bg1"/>
                </a:solidFill>
              </a:rPr>
              <a:t> population of </a:t>
            </a:r>
            <a:r>
              <a:rPr lang="en-US" dirty="0" err="1" smtClean="0">
                <a:solidFill>
                  <a:schemeClr val="bg1"/>
                </a:solidFill>
              </a:rPr>
              <a:t>africa</a:t>
            </a:r>
            <a:r>
              <a:rPr lang="en-US" dirty="0" smtClean="0">
                <a:solidFill>
                  <a:schemeClr val="bg1"/>
                </a:solidFill>
              </a:rPr>
              <a:t> continent in 2022  </a:t>
            </a:r>
          </a:p>
          <a:p>
            <a:pPr marL="0" indent="0" algn="just">
              <a:buNone/>
            </a:pPr>
            <a:r>
              <a:rPr lang="en-US" dirty="0">
                <a:solidFill>
                  <a:schemeClr val="bg1"/>
                </a:solidFill>
              </a:rPr>
              <a:t> </a:t>
            </a:r>
            <a:r>
              <a:rPr lang="en-US" dirty="0" smtClean="0">
                <a:solidFill>
                  <a:schemeClr val="bg1"/>
                </a:solidFill>
              </a:rPr>
              <a:t>  select sum(`2022 Population`) as africa_sum_of_population_2022 from population where continent = '</a:t>
            </a:r>
            <a:r>
              <a:rPr lang="en-US" dirty="0" err="1" smtClean="0">
                <a:solidFill>
                  <a:schemeClr val="bg1"/>
                </a:solidFill>
              </a:rPr>
              <a:t>africa</a:t>
            </a:r>
            <a:r>
              <a:rPr lang="en-US" dirty="0" smtClean="0">
                <a:solidFill>
                  <a:schemeClr val="bg1"/>
                </a:solidFill>
              </a:rPr>
              <a:t>' ;</a:t>
            </a:r>
            <a:endParaRPr lang="en-IN" dirty="0">
              <a:solidFill>
                <a:schemeClr val="bg1"/>
              </a:solidFill>
            </a:endParaRPr>
          </a:p>
        </p:txBody>
      </p:sp>
      <p:pic>
        <p:nvPicPr>
          <p:cNvPr id="5" name="Picture 4"/>
          <p:cNvPicPr>
            <a:picLocks noChangeAspect="1"/>
          </p:cNvPicPr>
          <p:nvPr/>
        </p:nvPicPr>
        <p:blipFill rotWithShape="1">
          <a:blip r:embed="rId2"/>
          <a:srcRect l="18716" t="63002" r="38012" b="23735"/>
          <a:stretch/>
        </p:blipFill>
        <p:spPr>
          <a:xfrm>
            <a:off x="838199" y="3594100"/>
            <a:ext cx="6997701" cy="1206499"/>
          </a:xfrm>
          <a:prstGeom prst="rect">
            <a:avLst/>
          </a:prstGeom>
        </p:spPr>
      </p:pic>
    </p:spTree>
    <p:extLst>
      <p:ext uri="{BB962C8B-B14F-4D97-AF65-F5344CB8AC3E}">
        <p14:creationId xmlns:p14="http://schemas.microsoft.com/office/powerpoint/2010/main" val="899467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a:t>
            </a:r>
            <a:r>
              <a:rPr lang="en-US" sz="6600" dirty="0" smtClean="0">
                <a:solidFill>
                  <a:schemeClr val="bg1"/>
                </a:solidFill>
                <a:latin typeface="Colonna MT" panose="04020805060202030203" pitchFamily="82" charset="0"/>
              </a:rPr>
              <a:t>15</a:t>
            </a:r>
            <a:endParaRPr lang="en-IN" sz="6600"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581718"/>
          </a:xfrm>
          <a:solidFill>
            <a:schemeClr val="bg2">
              <a:lumMod val="25000"/>
            </a:schemeClr>
          </a:solidFill>
        </p:spPr>
        <p:txBody>
          <a:bodyPr>
            <a:normAutofit/>
          </a:bodyPr>
          <a:lstStyle/>
          <a:p>
            <a:pPr algn="just"/>
            <a:r>
              <a:rPr lang="en-US" dirty="0" smtClean="0">
                <a:solidFill>
                  <a:schemeClr val="bg1"/>
                </a:solidFill>
              </a:rPr>
              <a:t>sum of population in 2022</a:t>
            </a:r>
          </a:p>
          <a:p>
            <a:pPr marL="0" indent="0" algn="just">
              <a:buNone/>
            </a:pPr>
            <a:r>
              <a:rPr lang="en-US" dirty="0">
                <a:solidFill>
                  <a:schemeClr val="bg1"/>
                </a:solidFill>
              </a:rPr>
              <a:t> </a:t>
            </a:r>
            <a:r>
              <a:rPr lang="en-US" dirty="0" smtClean="0">
                <a:solidFill>
                  <a:schemeClr val="bg1"/>
                </a:solidFill>
              </a:rPr>
              <a:t>  select sum(`2022 Population`) as population_2022 from population where Country = country;</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218" t="42926" b="45539"/>
          <a:stretch/>
        </p:blipFill>
        <p:spPr>
          <a:xfrm>
            <a:off x="838200" y="3590222"/>
            <a:ext cx="10948197" cy="808523"/>
          </a:xfrm>
          <a:prstGeom prst="rect">
            <a:avLst/>
          </a:prstGeom>
        </p:spPr>
      </p:pic>
    </p:spTree>
    <p:extLst>
      <p:ext uri="{BB962C8B-B14F-4D97-AF65-F5344CB8AC3E}">
        <p14:creationId xmlns:p14="http://schemas.microsoft.com/office/powerpoint/2010/main" val="3418794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57509" y="-2327671"/>
            <a:ext cx="12763817" cy="5803899"/>
            <a:chOff x="5079734" y="-2565796"/>
            <a:chExt cx="12763817" cy="5803899"/>
          </a:xfrm>
          <a:blipFill>
            <a:blip r:embed="rId2"/>
            <a:stretch>
              <a:fillRect/>
            </a:stretch>
          </a:blipFill>
        </p:grpSpPr>
        <p:sp>
          <p:nvSpPr>
            <p:cNvPr id="3" name="Rounded Rectangle 2"/>
            <p:cNvSpPr/>
            <p:nvPr/>
          </p:nvSpPr>
          <p:spPr>
            <a:xfrm rot="2708082">
              <a:off x="8800993" y="-2070655"/>
              <a:ext cx="1358900" cy="8801417"/>
            </a:xfrm>
            <a:prstGeom prst="roundRect">
              <a:avLst>
                <a:gd name="adj"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
            <p:cNvSpPr/>
            <p:nvPr/>
          </p:nvSpPr>
          <p:spPr>
            <a:xfrm rot="2708082">
              <a:off x="10858393" y="-1994456"/>
              <a:ext cx="1358900" cy="8801417"/>
            </a:xfrm>
            <a:prstGeom prst="roundRect">
              <a:avLst>
                <a:gd name="adj"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rot="2708082">
              <a:off x="12763393" y="-1842056"/>
              <a:ext cx="1358900" cy="8801417"/>
            </a:xfrm>
            <a:prstGeom prst="roundRect">
              <a:avLst>
                <a:gd name="adj"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rot="2708082">
              <a:off x="8800993" y="-4178855"/>
              <a:ext cx="1358900" cy="8801417"/>
            </a:xfrm>
            <a:prstGeom prst="roundRect">
              <a:avLst>
                <a:gd name="adj"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rot="2708082">
              <a:off x="8800993" y="-6287055"/>
              <a:ext cx="1358900" cy="8801417"/>
            </a:xfrm>
            <a:prstGeom prst="roundRect">
              <a:avLst>
                <a:gd name="adj"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p:cNvSpPr>
            <a:spLocks noGrp="1"/>
          </p:cNvSpPr>
          <p:nvPr>
            <p:ph type="title"/>
          </p:nvPr>
        </p:nvSpPr>
        <p:spPr>
          <a:xfrm>
            <a:off x="3418252" y="2727325"/>
            <a:ext cx="5397500" cy="1325563"/>
          </a:xfrm>
        </p:spPr>
        <p:txBody>
          <a:bodyPr>
            <a:normAutofit/>
          </a:bodyPr>
          <a:lstStyle/>
          <a:p>
            <a:r>
              <a:rPr lang="en-US" sz="7200" dirty="0" smtClean="0">
                <a:solidFill>
                  <a:schemeClr val="bg1"/>
                </a:solidFill>
                <a:latin typeface="Colonna MT" panose="04020805060202030203" pitchFamily="82" charset="0"/>
              </a:rPr>
              <a:t>THANK YOU</a:t>
            </a:r>
            <a:endParaRPr lang="en-IN" sz="7200" dirty="0">
              <a:solidFill>
                <a:schemeClr val="bg1"/>
              </a:solidFill>
              <a:latin typeface="Colonna MT" panose="04020805060202030203" pitchFamily="82" charset="0"/>
            </a:endParaRPr>
          </a:p>
        </p:txBody>
      </p:sp>
    </p:spTree>
    <p:extLst>
      <p:ext uri="{BB962C8B-B14F-4D97-AF65-F5344CB8AC3E}">
        <p14:creationId xmlns:p14="http://schemas.microsoft.com/office/powerpoint/2010/main" val="3668501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rot="2574539">
            <a:off x="5346924" y="365318"/>
            <a:ext cx="9288835" cy="6804187"/>
            <a:chOff x="8067903" y="469419"/>
            <a:chExt cx="6320814" cy="3848593"/>
          </a:xfrm>
          <a:blipFill dpi="0" rotWithShape="0">
            <a:blip r:embed="rId2">
              <a:alphaModFix amt="65000"/>
            </a:blip>
            <a:srcRect/>
            <a:stretch>
              <a:fillRect/>
            </a:stretch>
          </a:blipFill>
        </p:grpSpPr>
        <p:sp>
          <p:nvSpPr>
            <p:cNvPr id="4" name="Rounded Rectangle 3"/>
            <p:cNvSpPr/>
            <p:nvPr/>
          </p:nvSpPr>
          <p:spPr>
            <a:xfrm rot="2827603">
              <a:off x="10374267" y="-1432377"/>
              <a:ext cx="1092627" cy="4896220"/>
            </a:xfrm>
            <a:prstGeom prst="roundRect">
              <a:avLst>
                <a:gd name="adj" fmla="val 386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rot="2827603">
              <a:off x="10681996" y="-896816"/>
              <a:ext cx="1092627" cy="6320814"/>
            </a:xfrm>
            <a:prstGeom prst="roundRect">
              <a:avLst>
                <a:gd name="adj" fmla="val 386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rot="2827603">
              <a:off x="10664421" y="920804"/>
              <a:ext cx="1092627" cy="5701790"/>
            </a:xfrm>
            <a:prstGeom prst="roundRect">
              <a:avLst>
                <a:gd name="adj" fmla="val 386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p:cNvSpPr>
            <a:spLocks noGrp="1"/>
          </p:cNvSpPr>
          <p:nvPr>
            <p:ph type="title"/>
          </p:nvPr>
        </p:nvSpPr>
        <p:spPr>
          <a:xfrm>
            <a:off x="838200" y="365126"/>
            <a:ext cx="10515600" cy="512330"/>
          </a:xfrm>
          <a:noFill/>
        </p:spPr>
        <p:txBody>
          <a:bodyPr>
            <a:normAutofit fontScale="90000"/>
          </a:bodyPr>
          <a:lstStyle/>
          <a:p>
            <a:pPr algn="ctr"/>
            <a:r>
              <a:rPr lang="en-US" dirty="0" smtClean="0">
                <a:solidFill>
                  <a:schemeClr val="bg1"/>
                </a:solidFill>
                <a:latin typeface="Colonna MT" panose="04020805060202030203" pitchFamily="82" charset="0"/>
              </a:rPr>
              <a:t>INTRODUCTON</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563418" y="1431636"/>
            <a:ext cx="10790382" cy="4745327"/>
          </a:xfrm>
        </p:spPr>
        <p:txBody>
          <a:bodyPr/>
          <a:lstStyle/>
          <a:p>
            <a:pPr marL="0" indent="0" algn="just">
              <a:buNone/>
            </a:pPr>
            <a:r>
              <a:rPr lang="en-US" dirty="0" smtClean="0">
                <a:solidFill>
                  <a:schemeClr val="bg1"/>
                </a:solidFill>
                <a:latin typeface="Colonna MT" panose="04020805060202030203" pitchFamily="82" charset="0"/>
              </a:rPr>
              <a:t>This power point presentation </a:t>
            </a:r>
            <a:r>
              <a:rPr lang="en-US" dirty="0">
                <a:solidFill>
                  <a:schemeClr val="bg1"/>
                </a:solidFill>
                <a:latin typeface="Colonna MT" panose="04020805060202030203" pitchFamily="82" charset="0"/>
              </a:rPr>
              <a:t>explore the vast realm of population data, and I will demonstrate how SQL queries can be utilized to extract, analyze, and interpret this valuable information. By harnessing the potential of SQL, we can delve into demographic trends, identify patterns, and unveil hidden correlations within extensive datasets</a:t>
            </a:r>
            <a:r>
              <a:rPr lang="en-US" dirty="0">
                <a:solidFill>
                  <a:schemeClr val="bg1"/>
                </a:solidFill>
              </a:rPr>
              <a:t>.</a:t>
            </a:r>
            <a:r>
              <a:rPr lang="en-US" dirty="0" smtClean="0">
                <a:solidFill>
                  <a:schemeClr val="bg1"/>
                </a:solidFill>
              </a:rPr>
              <a:t> </a:t>
            </a:r>
            <a:endParaRPr lang="en-IN" dirty="0">
              <a:solidFill>
                <a:schemeClr val="bg1"/>
              </a:solidFill>
            </a:endParaRPr>
          </a:p>
          <a:p>
            <a:pPr marL="0" indent="0" algn="just">
              <a:buNone/>
            </a:pPr>
            <a:endParaRPr lang="en-US" dirty="0" smtClean="0">
              <a:solidFill>
                <a:schemeClr val="bg1"/>
              </a:solidFill>
            </a:endParaRPr>
          </a:p>
          <a:p>
            <a:pPr marL="0" indent="0" algn="just">
              <a:buNone/>
            </a:pPr>
            <a:endParaRPr lang="en-US" dirty="0">
              <a:solidFill>
                <a:schemeClr val="bg1"/>
              </a:solidFill>
            </a:endParaRPr>
          </a:p>
          <a:p>
            <a:pPr marL="0" indent="0" algn="just">
              <a:buNone/>
            </a:pPr>
            <a:r>
              <a:rPr lang="en-US" dirty="0" smtClean="0">
                <a:solidFill>
                  <a:schemeClr val="bg1"/>
                </a:solidFill>
                <a:latin typeface="Colonna MT" panose="04020805060202030203" pitchFamily="82" charset="0"/>
              </a:rPr>
              <a:t>Dataset : </a:t>
            </a:r>
            <a:r>
              <a:rPr lang="en-US" dirty="0" smtClean="0">
                <a:solidFill>
                  <a:schemeClr val="bg1"/>
                </a:solidFill>
                <a:latin typeface="Colonna MT" panose="04020805060202030203" pitchFamily="82" charset="0"/>
              </a:rPr>
              <a:t>World population</a:t>
            </a:r>
          </a:p>
          <a:p>
            <a:pPr marL="0" indent="0" algn="just">
              <a:buNone/>
            </a:pPr>
            <a:r>
              <a:rPr lang="en-US" dirty="0" smtClean="0">
                <a:solidFill>
                  <a:schemeClr val="bg1"/>
                </a:solidFill>
                <a:latin typeface="Colonna MT" panose="04020805060202030203" pitchFamily="82" charset="0"/>
              </a:rPr>
              <a:t>Query </a:t>
            </a:r>
            <a:r>
              <a:rPr lang="en-US" dirty="0" smtClean="0">
                <a:solidFill>
                  <a:schemeClr val="bg1"/>
                </a:solidFill>
                <a:latin typeface="Colonna MT" panose="04020805060202030203" pitchFamily="82" charset="0"/>
              </a:rPr>
              <a:t>Tool : </a:t>
            </a:r>
            <a:r>
              <a:rPr lang="en-US" dirty="0" smtClean="0">
                <a:solidFill>
                  <a:schemeClr val="bg1"/>
                </a:solidFill>
                <a:latin typeface="Colonna MT" panose="04020805060202030203" pitchFamily="82" charset="0"/>
              </a:rPr>
              <a:t>SQL</a:t>
            </a:r>
            <a:endParaRPr lang="en-IN" dirty="0">
              <a:solidFill>
                <a:schemeClr val="bg1"/>
              </a:solidFill>
              <a:latin typeface="Colonna MT" panose="04020805060202030203" pitchFamily="82" charset="0"/>
            </a:endParaRPr>
          </a:p>
        </p:txBody>
      </p:sp>
    </p:spTree>
    <p:extLst>
      <p:ext uri="{BB962C8B-B14F-4D97-AF65-F5344CB8AC3E}">
        <p14:creationId xmlns:p14="http://schemas.microsoft.com/office/powerpoint/2010/main" val="240827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Colonna MT" panose="04020805060202030203" pitchFamily="82" charset="0"/>
              </a:rPr>
              <a:t>QUERY 1</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30011"/>
          </a:xfrm>
          <a:solidFill>
            <a:schemeClr val="bg2">
              <a:lumMod val="25000"/>
            </a:schemeClr>
          </a:solidFill>
        </p:spPr>
        <p:txBody>
          <a:bodyPr/>
          <a:lstStyle/>
          <a:p>
            <a:pPr marL="0" indent="0">
              <a:buNone/>
            </a:pPr>
            <a:r>
              <a:rPr lang="en-IN" dirty="0" smtClean="0">
                <a:solidFill>
                  <a:schemeClr val="bg1"/>
                </a:solidFill>
              </a:rPr>
              <a:t>use </a:t>
            </a:r>
            <a:r>
              <a:rPr lang="en-IN" dirty="0" err="1" smtClean="0">
                <a:solidFill>
                  <a:schemeClr val="bg1"/>
                </a:solidFill>
              </a:rPr>
              <a:t>muhammed_nasim</a:t>
            </a:r>
            <a:r>
              <a:rPr lang="en-IN" dirty="0" smtClean="0">
                <a:solidFill>
                  <a:schemeClr val="bg1"/>
                </a:solidFill>
              </a:rPr>
              <a:t>;</a:t>
            </a:r>
          </a:p>
          <a:p>
            <a:pPr marL="0" indent="0">
              <a:buNone/>
            </a:pPr>
            <a:r>
              <a:rPr lang="en-IN" dirty="0" smtClean="0">
                <a:solidFill>
                  <a:schemeClr val="bg1"/>
                </a:solidFill>
              </a:rPr>
              <a:t>select * from population;</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478" t="41917" b="22958"/>
          <a:stretch/>
        </p:blipFill>
        <p:spPr>
          <a:xfrm>
            <a:off x="838200" y="3090573"/>
            <a:ext cx="11217474" cy="3467245"/>
          </a:xfrm>
          <a:prstGeom prst="rect">
            <a:avLst/>
          </a:prstGeom>
        </p:spPr>
      </p:pic>
    </p:spTree>
    <p:extLst>
      <p:ext uri="{BB962C8B-B14F-4D97-AF65-F5344CB8AC3E}">
        <p14:creationId xmlns:p14="http://schemas.microsoft.com/office/powerpoint/2010/main" val="1774505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2</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lstStyle/>
          <a:p>
            <a:r>
              <a:rPr lang="en-US" dirty="0" smtClean="0">
                <a:solidFill>
                  <a:schemeClr val="bg1"/>
                </a:solidFill>
              </a:rPr>
              <a:t>select data’s of  </a:t>
            </a:r>
            <a:r>
              <a:rPr lang="en-US" dirty="0" err="1" smtClean="0">
                <a:solidFill>
                  <a:schemeClr val="bg1"/>
                </a:solidFill>
              </a:rPr>
              <a:t>asian</a:t>
            </a:r>
            <a:r>
              <a:rPr lang="en-US" dirty="0" smtClean="0">
                <a:solidFill>
                  <a:schemeClr val="bg1"/>
                </a:solidFill>
              </a:rPr>
              <a:t> countries. </a:t>
            </a:r>
          </a:p>
          <a:p>
            <a:pPr marL="0" indent="0">
              <a:buNone/>
            </a:pPr>
            <a:r>
              <a:rPr lang="en-US" dirty="0" smtClean="0">
                <a:solidFill>
                  <a:schemeClr val="bg1"/>
                </a:solidFill>
              </a:rPr>
              <a:t>    select * from population where Continent='Asia';</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927" t="46524" r="459" b="22132"/>
          <a:stretch/>
        </p:blipFill>
        <p:spPr>
          <a:xfrm>
            <a:off x="1265382" y="3266496"/>
            <a:ext cx="10733288" cy="2376922"/>
          </a:xfrm>
          <a:prstGeom prst="rect">
            <a:avLst/>
          </a:prstGeom>
        </p:spPr>
      </p:pic>
    </p:spTree>
    <p:extLst>
      <p:ext uri="{BB962C8B-B14F-4D97-AF65-F5344CB8AC3E}">
        <p14:creationId xmlns:p14="http://schemas.microsoft.com/office/powerpoint/2010/main" val="2877868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3</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select first 2 country with most population</a:t>
            </a:r>
          </a:p>
          <a:p>
            <a:pPr marL="0" indent="0">
              <a:buNone/>
            </a:pPr>
            <a:r>
              <a:rPr lang="en-US" dirty="0" smtClean="0">
                <a:solidFill>
                  <a:schemeClr val="bg1"/>
                </a:solidFill>
              </a:rPr>
              <a:t>select country,`Rank`,`2022 Population`  from population order by `2022 Population` desc limit 2;</a:t>
            </a:r>
            <a:endParaRPr lang="en-IN" dirty="0">
              <a:solidFill>
                <a:schemeClr val="bg1"/>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5164" t="41691" r="61131" b="42557"/>
          <a:stretch/>
        </p:blipFill>
        <p:spPr>
          <a:xfrm>
            <a:off x="1259895" y="3266496"/>
            <a:ext cx="5951210" cy="22244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55952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QUERY4</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 which country has least population in 20222</a:t>
            </a:r>
          </a:p>
          <a:p>
            <a:pPr marL="0" indent="0">
              <a:buNone/>
            </a:pPr>
            <a:r>
              <a:rPr lang="en-US" dirty="0" smtClean="0">
                <a:solidFill>
                  <a:schemeClr val="bg1"/>
                </a:solidFill>
              </a:rPr>
              <a:t>select country,`Rank`,`2022 Population`  from population order by `2022 Population` limit 1;</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306" t="41272" r="51925" b="40513"/>
          <a:stretch/>
        </p:blipFill>
        <p:spPr>
          <a:xfrm>
            <a:off x="1049956" y="3179869"/>
            <a:ext cx="4591251" cy="2040557"/>
          </a:xfrm>
          <a:prstGeom prst="rect">
            <a:avLst/>
          </a:prstGeom>
        </p:spPr>
      </p:pic>
    </p:spTree>
    <p:extLst>
      <p:ext uri="{BB962C8B-B14F-4D97-AF65-F5344CB8AC3E}">
        <p14:creationId xmlns:p14="http://schemas.microsoft.com/office/powerpoint/2010/main" val="139758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QUERY5</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a:bodyPr>
          <a:lstStyle/>
          <a:p>
            <a:r>
              <a:rPr lang="en-US" dirty="0" smtClean="0">
                <a:solidFill>
                  <a:schemeClr val="bg1"/>
                </a:solidFill>
              </a:rPr>
              <a:t>which are the most populated 10  countries</a:t>
            </a:r>
          </a:p>
          <a:p>
            <a:pPr marL="0" indent="0">
              <a:buNone/>
            </a:pPr>
            <a:r>
              <a:rPr lang="en-US" dirty="0" smtClean="0">
                <a:solidFill>
                  <a:schemeClr val="bg1"/>
                </a:solidFill>
              </a:rPr>
              <a:t>select * from population where `Rank` between 1 and 10 ;</a:t>
            </a:r>
            <a:endParaRPr lang="en-IN"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617" t="44232" b="22934"/>
          <a:stretch/>
        </p:blipFill>
        <p:spPr>
          <a:xfrm>
            <a:off x="962525" y="3349591"/>
            <a:ext cx="8085221" cy="1857676"/>
          </a:xfrm>
          <a:prstGeom prst="rect">
            <a:avLst/>
          </a:prstGeom>
        </p:spPr>
      </p:pic>
    </p:spTree>
    <p:extLst>
      <p:ext uri="{BB962C8B-B14F-4D97-AF65-F5344CB8AC3E}">
        <p14:creationId xmlns:p14="http://schemas.microsoft.com/office/powerpoint/2010/main" val="139073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6</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select country with more area </a:t>
            </a:r>
          </a:p>
          <a:p>
            <a:pPr marL="0" indent="0">
              <a:buNone/>
            </a:pPr>
            <a:r>
              <a:rPr lang="en-US" dirty="0">
                <a:solidFill>
                  <a:schemeClr val="bg1"/>
                </a:solidFill>
              </a:rPr>
              <a:t> </a:t>
            </a:r>
            <a:r>
              <a:rPr lang="en-US" dirty="0" smtClean="0">
                <a:solidFill>
                  <a:schemeClr val="bg1"/>
                </a:solidFill>
              </a:rPr>
              <a:t>  select country,`Area (kmÂ²)`,`Rank`,`Continent` from population order by      `Area (kmÂ²)` desc limit 1</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957" t="44029" r="53386" b="41783"/>
          <a:stretch/>
        </p:blipFill>
        <p:spPr>
          <a:xfrm>
            <a:off x="838200" y="3266496"/>
            <a:ext cx="6198669" cy="1788673"/>
          </a:xfrm>
          <a:prstGeom prst="rect">
            <a:avLst/>
          </a:prstGeom>
        </p:spPr>
      </p:pic>
    </p:spTree>
    <p:extLst>
      <p:ext uri="{BB962C8B-B14F-4D97-AF65-F5344CB8AC3E}">
        <p14:creationId xmlns:p14="http://schemas.microsoft.com/office/powerpoint/2010/main" val="2112203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1930"/>
          </a:xfrm>
        </p:spPr>
        <p:txBody>
          <a:bodyPr/>
          <a:lstStyle/>
          <a:p>
            <a:r>
              <a:rPr lang="en-US" dirty="0" smtClean="0">
                <a:solidFill>
                  <a:schemeClr val="bg1"/>
                </a:solidFill>
                <a:latin typeface="Colonna MT" panose="04020805060202030203" pitchFamily="82" charset="0"/>
              </a:rPr>
              <a:t>QUERY 7</a:t>
            </a:r>
            <a:endParaRPr lang="en-IN" dirty="0">
              <a:solidFill>
                <a:schemeClr val="bg1"/>
              </a:solidFill>
              <a:latin typeface="Colonna MT" panose="04020805060202030203" pitchFamily="82" charset="0"/>
            </a:endParaRPr>
          </a:p>
        </p:txBody>
      </p:sp>
      <p:sp>
        <p:nvSpPr>
          <p:cNvPr id="3" name="Content Placeholder 2"/>
          <p:cNvSpPr>
            <a:spLocks noGrp="1"/>
          </p:cNvSpPr>
          <p:nvPr>
            <p:ph idx="1"/>
          </p:nvPr>
        </p:nvSpPr>
        <p:spPr>
          <a:xfrm>
            <a:off x="838200" y="1825625"/>
            <a:ext cx="10515600" cy="1102302"/>
          </a:xfrm>
          <a:solidFill>
            <a:schemeClr val="bg2">
              <a:lumMod val="25000"/>
            </a:schemeClr>
          </a:solidFill>
        </p:spPr>
        <p:txBody>
          <a:bodyPr>
            <a:normAutofit fontScale="92500" lnSpcReduction="20000"/>
          </a:bodyPr>
          <a:lstStyle/>
          <a:p>
            <a:r>
              <a:rPr lang="en-US" dirty="0" smtClean="0">
                <a:solidFill>
                  <a:schemeClr val="bg1"/>
                </a:solidFill>
              </a:rPr>
              <a:t>which country has highest density per kilometer </a:t>
            </a:r>
          </a:p>
          <a:p>
            <a:pPr marL="0" indent="0">
              <a:buNone/>
            </a:pPr>
            <a:r>
              <a:rPr lang="en-US" dirty="0" smtClean="0">
                <a:solidFill>
                  <a:schemeClr val="bg1"/>
                </a:solidFill>
              </a:rPr>
              <a:t>   select country,`Rank`,`Capital`,`Density (per kmÂ²)` from population order   by `Density (per kmÂ²)` desc limit 1;</a:t>
            </a:r>
            <a:endParaRPr lang="en-IN"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239" t="44789" r="39950" b="42181"/>
          <a:stretch/>
        </p:blipFill>
        <p:spPr>
          <a:xfrm>
            <a:off x="838200" y="3157087"/>
            <a:ext cx="6997566" cy="1225092"/>
          </a:xfrm>
          <a:prstGeom prst="rect">
            <a:avLst/>
          </a:prstGeom>
        </p:spPr>
      </p:pic>
    </p:spTree>
    <p:extLst>
      <p:ext uri="{BB962C8B-B14F-4D97-AF65-F5344CB8AC3E}">
        <p14:creationId xmlns:p14="http://schemas.microsoft.com/office/powerpoint/2010/main" val="766482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496</Words>
  <Application>Microsoft Office PowerPoint</Application>
  <PresentationFormat>Widescreen</PresentationFormat>
  <Paragraphs>55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Colonna MT</vt:lpstr>
      <vt:lpstr>Office Theme</vt:lpstr>
      <vt:lpstr>PowerPoint Presentation</vt:lpstr>
      <vt:lpstr>INTRODUCTON</vt:lpstr>
      <vt:lpstr>QUERY 1</vt:lpstr>
      <vt:lpstr>QUERY 2</vt:lpstr>
      <vt:lpstr>QUERY 3</vt:lpstr>
      <vt:lpstr>QUERY4</vt:lpstr>
      <vt:lpstr>QUERY5</vt:lpstr>
      <vt:lpstr>QUERY 6</vt:lpstr>
      <vt:lpstr>QUERY 7</vt:lpstr>
      <vt:lpstr>QUERY 8</vt:lpstr>
      <vt:lpstr>QUERY9</vt:lpstr>
      <vt:lpstr>QUERY 10</vt:lpstr>
      <vt:lpstr>QUERY 11</vt:lpstr>
      <vt:lpstr>QUERY 12</vt:lpstr>
      <vt:lpstr>QUERY 13</vt:lpstr>
      <vt:lpstr>QUERY 14</vt:lpstr>
      <vt:lpstr>QUERY 15</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23</cp:revision>
  <dcterms:created xsi:type="dcterms:W3CDTF">2023-05-19T15:42:14Z</dcterms:created>
  <dcterms:modified xsi:type="dcterms:W3CDTF">2023-05-20T09:26:22Z</dcterms:modified>
</cp:coreProperties>
</file>